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5"/>
  </p:notesMasterIdLst>
  <p:sldIdLst>
    <p:sldId id="256" r:id="rId2"/>
    <p:sldId id="260" r:id="rId3"/>
    <p:sldId id="312" r:id="rId4"/>
    <p:sldId id="262" r:id="rId5"/>
    <p:sldId id="315" r:id="rId6"/>
    <p:sldId id="313" r:id="rId7"/>
    <p:sldId id="266" r:id="rId8"/>
    <p:sldId id="311" r:id="rId9"/>
    <p:sldId id="291" r:id="rId10"/>
    <p:sldId id="292" r:id="rId11"/>
    <p:sldId id="316" r:id="rId12"/>
    <p:sldId id="269" r:id="rId13"/>
    <p:sldId id="317" r:id="rId14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6"/>
    </p:embeddedFont>
    <p:embeddedFont>
      <p:font typeface="Lexend" panose="020B0604020202020204" charset="0"/>
      <p:regular r:id="rId17"/>
      <p:bold r:id="rId18"/>
    </p:embeddedFont>
    <p:embeddedFont>
      <p:font typeface="Manrope"/>
      <p:regular r:id="rId19"/>
      <p:bold r:id="rId20"/>
    </p:embeddedFont>
    <p:embeddedFont>
      <p:font typeface="Nunito Light" pitchFamily="2" charset="0"/>
      <p:regular r:id="rId21"/>
      <p: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41FE"/>
    <a:srgbClr val="E69138"/>
    <a:srgbClr val="000000"/>
    <a:srgbClr val="CC0000"/>
    <a:srgbClr val="4E48AB"/>
    <a:srgbClr val="B6F2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D62BCD-9B4D-4253-9CBD-F4E94DDFDC6F}">
  <a:tblStyle styleId="{FCD62BCD-9B4D-4253-9CBD-F4E94DDFDC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748847F-357B-4C9F-BBD8-25E8F00B555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84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Mendez" userId="511497b3-9f0a-4b7c-89a1-5562517ed495" providerId="ADAL" clId="{46C3D5CE-2F73-4BF3-96AA-47EE5FC00584}"/>
    <pc:docChg chg="modSld">
      <pc:chgData name="Thomas Mendez" userId="511497b3-9f0a-4b7c-89a1-5562517ed495" providerId="ADAL" clId="{46C3D5CE-2F73-4BF3-96AA-47EE5FC00584}" dt="2023-04-27T19:26:30.779" v="2" actId="207"/>
      <pc:docMkLst>
        <pc:docMk/>
      </pc:docMkLst>
      <pc:sldChg chg="modSp mod">
        <pc:chgData name="Thomas Mendez" userId="511497b3-9f0a-4b7c-89a1-5562517ed495" providerId="ADAL" clId="{46C3D5CE-2F73-4BF3-96AA-47EE5FC00584}" dt="2023-04-27T19:26:30.779" v="2" actId="207"/>
        <pc:sldMkLst>
          <pc:docMk/>
          <pc:sldMk cId="0" sldId="256"/>
        </pc:sldMkLst>
        <pc:spChg chg="mod">
          <ac:chgData name="Thomas Mendez" userId="511497b3-9f0a-4b7c-89a1-5562517ed495" providerId="ADAL" clId="{46C3D5CE-2F73-4BF3-96AA-47EE5FC00584}" dt="2023-04-27T19:26:30.779" v="2" actId="207"/>
          <ac:spMkLst>
            <pc:docMk/>
            <pc:sldMk cId="0" sldId="256"/>
            <ac:spMk id="4" creationId="{8EAC85CB-8743-E5B9-EB62-0CEE2CC0D1B5}"/>
          </ac:spMkLst>
        </pc:spChg>
        <pc:spChg chg="mod">
          <ac:chgData name="Thomas Mendez" userId="511497b3-9f0a-4b7c-89a1-5562517ed495" providerId="ADAL" clId="{46C3D5CE-2F73-4BF3-96AA-47EE5FC00584}" dt="2023-04-27T19:26:21.876" v="1" actId="207"/>
          <ac:spMkLst>
            <pc:docMk/>
            <pc:sldMk cId="0" sldId="256"/>
            <ac:spMk id="231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f69a0f3d9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f69a0f3d9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1f871aaad0c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1f871aaad0c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1f871aaad0c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1f871aaad0c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9892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f871aaad0c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f871aaad0c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1f871aaad0c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1f871aaad0c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5852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3090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038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660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f871aaad0c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f871aaad0c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1aaad0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1aaad0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14388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1f871aaad0c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1f871aaad0c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38587" y="-437212"/>
            <a:ext cx="2917900" cy="255077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220425"/>
            <a:ext cx="4507500" cy="231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535950"/>
            <a:ext cx="4508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 flipH="1">
            <a:off x="5631775" y="0"/>
            <a:ext cx="2799000" cy="46041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">
            <a:off x="5434958" y="-644583"/>
            <a:ext cx="4807225" cy="4202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701323" y="1655410"/>
            <a:ext cx="4536550" cy="413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987201" y="-956850"/>
            <a:ext cx="3229124" cy="320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686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225" y="2414400"/>
            <a:ext cx="325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98075" y="1384425"/>
            <a:ext cx="1298100" cy="905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225" y="3286250"/>
            <a:ext cx="32535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 flipH="1">
            <a:off x="4871700" y="0"/>
            <a:ext cx="4272300" cy="51435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09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-638162" y="3018913"/>
            <a:ext cx="2917900" cy="255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057076"/>
            <a:ext cx="7704000" cy="3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30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6955002" y="-869649"/>
            <a:ext cx="3094551" cy="28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02275" y="4339075"/>
            <a:ext cx="1846100" cy="183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9797" y="46029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7" name="Google Shape;3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">
            <a:off x="6902000" y="-63927"/>
            <a:ext cx="2242000" cy="195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836849" y="3932413"/>
            <a:ext cx="3229124" cy="320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9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135975" y="1132950"/>
            <a:ext cx="4294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4135975" y="188592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>
            <a:spLocks noGrp="1"/>
          </p:cNvSpPr>
          <p:nvPr>
            <p:ph type="pic" idx="2"/>
          </p:nvPr>
        </p:nvSpPr>
        <p:spPr>
          <a:xfrm>
            <a:off x="713225" y="0"/>
            <a:ext cx="2800800" cy="46044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44" name="Google Shape;4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6783376" y="3057175"/>
            <a:ext cx="2605749" cy="227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">
            <a:off x="5434958" y="-644583"/>
            <a:ext cx="4807225" cy="420239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1782400" y="3357425"/>
            <a:ext cx="5579100" cy="1229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86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5701323" y="1655410"/>
            <a:ext cx="4536550" cy="413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-987201" y="-956850"/>
            <a:ext cx="3229124" cy="320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1"/>
          </p:nvPr>
        </p:nvSpPr>
        <p:spPr>
          <a:xfrm>
            <a:off x="720012" y="2127875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subTitle" idx="2"/>
          </p:nvPr>
        </p:nvSpPr>
        <p:spPr>
          <a:xfrm>
            <a:off x="3396150" y="2127875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3"/>
          </p:nvPr>
        </p:nvSpPr>
        <p:spPr>
          <a:xfrm>
            <a:off x="720012" y="3716700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subTitle" idx="4"/>
          </p:nvPr>
        </p:nvSpPr>
        <p:spPr>
          <a:xfrm>
            <a:off x="3396150" y="3716700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ubTitle" idx="5"/>
          </p:nvPr>
        </p:nvSpPr>
        <p:spPr>
          <a:xfrm>
            <a:off x="6072288" y="2127875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subTitle" idx="6"/>
          </p:nvPr>
        </p:nvSpPr>
        <p:spPr>
          <a:xfrm>
            <a:off x="6072288" y="3716700"/>
            <a:ext cx="2351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ubTitle" idx="7"/>
          </p:nvPr>
        </p:nvSpPr>
        <p:spPr>
          <a:xfrm>
            <a:off x="724631" y="1645488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ubTitle" idx="8"/>
          </p:nvPr>
        </p:nvSpPr>
        <p:spPr>
          <a:xfrm>
            <a:off x="3400769" y="1645488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subTitle" idx="9"/>
          </p:nvPr>
        </p:nvSpPr>
        <p:spPr>
          <a:xfrm>
            <a:off x="6076907" y="1645488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ubTitle" idx="13"/>
          </p:nvPr>
        </p:nvSpPr>
        <p:spPr>
          <a:xfrm>
            <a:off x="724631" y="3229225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ubTitle" idx="14"/>
          </p:nvPr>
        </p:nvSpPr>
        <p:spPr>
          <a:xfrm>
            <a:off x="3400769" y="3229225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subTitle" idx="15"/>
          </p:nvPr>
        </p:nvSpPr>
        <p:spPr>
          <a:xfrm>
            <a:off x="6076907" y="3229225"/>
            <a:ext cx="23427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7020751" y="3071300"/>
            <a:ext cx="2605749" cy="227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">
            <a:off x="6902000" y="-63927"/>
            <a:ext cx="2242000" cy="195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836849" y="3932413"/>
            <a:ext cx="3229124" cy="320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947" y="128000"/>
            <a:ext cx="379401" cy="4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"/>
              <a:buNone/>
              <a:defRPr sz="35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6" r:id="rId6"/>
    <p:sldLayoutId id="2147483658" r:id="rId7"/>
    <p:sldLayoutId id="2147483669" r:id="rId8"/>
    <p:sldLayoutId id="2147483676" r:id="rId9"/>
    <p:sldLayoutId id="214748367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e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wordwall.net/resource/57877684/copy-of-passive-voice-b1-b2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2176" y="3169075"/>
            <a:ext cx="3094551" cy="28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7909" y="-458307"/>
            <a:ext cx="3390976" cy="33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8"/>
          <p:cNvSpPr txBox="1">
            <a:spLocks noGrp="1"/>
          </p:cNvSpPr>
          <p:nvPr>
            <p:ph type="ctrTitle"/>
          </p:nvPr>
        </p:nvSpPr>
        <p:spPr>
          <a:xfrm>
            <a:off x="641786" y="1785800"/>
            <a:ext cx="7287777" cy="13069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4400" dirty="0">
                <a:solidFill>
                  <a:schemeClr val="bg2"/>
                </a:solidFill>
              </a:rPr>
              <a:t>Ingles Aplicado </a:t>
            </a:r>
            <a:br>
              <a:rPr lang="en" sz="4400" dirty="0">
                <a:solidFill>
                  <a:schemeClr val="bg2"/>
                </a:solidFill>
              </a:rPr>
            </a:br>
            <a:r>
              <a:rPr lang="en" sz="4400" dirty="0">
                <a:solidFill>
                  <a:schemeClr val="bg2"/>
                </a:solidFill>
              </a:rPr>
              <a:t>a las </a:t>
            </a:r>
            <a:r>
              <a:rPr lang="en" sz="4400" dirty="0">
                <a:solidFill>
                  <a:schemeClr val="tx1"/>
                </a:solidFill>
              </a:rPr>
              <a:t>TIC´s</a:t>
            </a:r>
            <a:endParaRPr sz="4400" dirty="0">
              <a:solidFill>
                <a:schemeClr val="tx1"/>
              </a:solidFill>
            </a:endParaRPr>
          </a:p>
        </p:txBody>
      </p:sp>
      <p:pic>
        <p:nvPicPr>
          <p:cNvPr id="233" name="Google Shape;233;p3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l="6124" r="59679"/>
          <a:stretch/>
        </p:blipFill>
        <p:spPr>
          <a:xfrm flipH="1">
            <a:off x="5631775" y="0"/>
            <a:ext cx="2799000" cy="4604100"/>
          </a:xfrm>
          <a:prstGeom prst="round1Rect">
            <a:avLst>
              <a:gd name="adj" fmla="val 50000"/>
            </a:avLst>
          </a:prstGeom>
        </p:spPr>
      </p:pic>
      <p:sp>
        <p:nvSpPr>
          <p:cNvPr id="4" name="Google Shape;231;p38">
            <a:extLst>
              <a:ext uri="{FF2B5EF4-FFF2-40B4-BE49-F238E27FC236}">
                <a16:creationId xmlns:a16="http://schemas.microsoft.com/office/drawing/2014/main" id="{8EAC85CB-8743-E5B9-EB62-0CEE2CC0D1B5}"/>
              </a:ext>
            </a:extLst>
          </p:cNvPr>
          <p:cNvSpPr txBox="1">
            <a:spLocks/>
          </p:cNvSpPr>
          <p:nvPr/>
        </p:nvSpPr>
        <p:spPr>
          <a:xfrm>
            <a:off x="580618" y="3092776"/>
            <a:ext cx="4474224" cy="594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Lexend"/>
              <a:buNone/>
              <a:defRPr sz="5500" b="1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AR" sz="2800" dirty="0">
                <a:solidFill>
                  <a:schemeClr val="tx1"/>
                </a:solidFill>
              </a:rPr>
              <a:t>MODULE 1 – LESSON 5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9FF39D7-1C38-7586-0424-D293988FA3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975" y="3987666"/>
            <a:ext cx="2016743" cy="46553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81;p73">
            <a:extLst>
              <a:ext uri="{FF2B5EF4-FFF2-40B4-BE49-F238E27FC236}">
                <a16:creationId xmlns:a16="http://schemas.microsoft.com/office/drawing/2014/main" id="{9F69CAE0-38D0-10CF-0533-DA9C6FEF08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3254" y="518653"/>
            <a:ext cx="6729792" cy="11985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SENTENCES STARTING </a:t>
            </a:r>
            <a:br>
              <a:rPr lang="en" sz="4000" dirty="0"/>
            </a:br>
            <a:r>
              <a:rPr lang="en" sz="4000" dirty="0"/>
              <a:t>WITH A VERB</a:t>
            </a:r>
            <a:endParaRPr sz="4000" dirty="0">
              <a:solidFill>
                <a:schemeClr val="dk2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416FE46-9888-28C5-A034-E4625C4C1F70}"/>
              </a:ext>
            </a:extLst>
          </p:cNvPr>
          <p:cNvSpPr txBox="1"/>
          <p:nvPr/>
        </p:nvSpPr>
        <p:spPr>
          <a:xfrm>
            <a:off x="586154" y="2214706"/>
            <a:ext cx="7483253" cy="2199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AR" sz="2000" dirty="0">
                <a:latin typeface="Manrope"/>
              </a:rPr>
              <a:t>LAS ORACIONES COMIENZAN CON UN VERBO CUANDO SE TRATA DE UN </a:t>
            </a:r>
            <a:r>
              <a:rPr lang="es-AR" sz="2000" b="1" dirty="0">
                <a:latin typeface="Manrope"/>
              </a:rPr>
              <a:t>CASO IMPERATIVO</a:t>
            </a:r>
            <a:r>
              <a:rPr lang="es-AR" sz="2000" dirty="0">
                <a:latin typeface="Manrope"/>
              </a:rPr>
              <a:t>. </a:t>
            </a:r>
          </a:p>
          <a:p>
            <a:pPr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AR" sz="2000" dirty="0">
                <a:latin typeface="Manrope"/>
              </a:rPr>
              <a:t>LO VAMOS A ENCONTRAR EN </a:t>
            </a:r>
            <a:r>
              <a:rPr lang="es-AR" sz="2000" b="1" dirty="0">
                <a:latin typeface="Manrope"/>
              </a:rPr>
              <a:t>TEXTOS INSTRUCTIVOS</a:t>
            </a:r>
            <a:r>
              <a:rPr lang="es-AR" sz="2000" dirty="0">
                <a:latin typeface="Manrope"/>
              </a:rPr>
              <a:t>.</a:t>
            </a:r>
          </a:p>
          <a:p>
            <a:pPr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AR" sz="2000" dirty="0">
                <a:latin typeface="Manrope"/>
              </a:rPr>
              <a:t>LA TRADUCCIÓN PUEDE SER </a:t>
            </a:r>
            <a:r>
              <a:rPr lang="es-AR" sz="2000" b="1" dirty="0">
                <a:latin typeface="Manrope"/>
              </a:rPr>
              <a:t>FORMAL, INFORMAL </a:t>
            </a:r>
            <a:r>
              <a:rPr lang="es-AR" sz="2000" dirty="0">
                <a:latin typeface="Manrope"/>
              </a:rPr>
              <a:t>O </a:t>
            </a:r>
            <a:r>
              <a:rPr lang="es-AR" sz="2000" b="1" dirty="0">
                <a:latin typeface="Manrope"/>
              </a:rPr>
              <a:t>IMPERSONAL</a:t>
            </a:r>
            <a:r>
              <a:rPr lang="es-AR" sz="2000" dirty="0">
                <a:latin typeface="Manrope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81;p73">
            <a:extLst>
              <a:ext uri="{FF2B5EF4-FFF2-40B4-BE49-F238E27FC236}">
                <a16:creationId xmlns:a16="http://schemas.microsoft.com/office/drawing/2014/main" id="{9F69CAE0-38D0-10CF-0533-DA9C6FEF08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4592" y="411881"/>
            <a:ext cx="3569606" cy="754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tx2"/>
                </a:solidFill>
              </a:rPr>
              <a:t>LET’S SEE…</a:t>
            </a:r>
            <a:endParaRPr sz="3600" dirty="0">
              <a:solidFill>
                <a:schemeClr val="tx2"/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CDFB1E9-C432-F737-5190-2B754F14EDE1}"/>
              </a:ext>
            </a:extLst>
          </p:cNvPr>
          <p:cNvSpPr txBox="1"/>
          <p:nvPr/>
        </p:nvSpPr>
        <p:spPr>
          <a:xfrm>
            <a:off x="1074592" y="1166444"/>
            <a:ext cx="6994816" cy="3573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s-AR" sz="1800" b="1" dirty="0">
                <a:solidFill>
                  <a:srgbClr val="6E41FE"/>
                </a:solidFill>
                <a:latin typeface="Manrope"/>
              </a:rPr>
              <a:t>HOW TO TAKE A SCREENSHOT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6E41FE"/>
              </a:buClr>
              <a:buFont typeface="Arial" panose="020B0604020202020204" pitchFamily="34" charset="0"/>
              <a:buChar char="•"/>
            </a:pPr>
            <a:r>
              <a:rPr lang="es-AR" sz="1800" b="0" i="0" dirty="0">
                <a:solidFill>
                  <a:srgbClr val="6E41FE"/>
                </a:solidFill>
                <a:effectLst/>
                <a:latin typeface="Manrope"/>
              </a:rPr>
              <a:t>PRESS CTRL + PRTSCN KEYS.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6E41FE"/>
              </a:buClr>
              <a:buFont typeface="Arial" panose="020B0604020202020204" pitchFamily="34" charset="0"/>
              <a:buChar char="•"/>
            </a:pPr>
            <a:r>
              <a:rPr lang="es-AR" sz="1800" b="0" i="0" dirty="0">
                <a:solidFill>
                  <a:srgbClr val="6E41FE"/>
                </a:solidFill>
                <a:effectLst/>
                <a:latin typeface="Manrope"/>
              </a:rPr>
              <a:t>SELECT MODE/ </a:t>
            </a:r>
            <a:r>
              <a:rPr lang="en-US" sz="1800" b="0" i="0" dirty="0">
                <a:solidFill>
                  <a:srgbClr val="6E41FE"/>
                </a:solidFill>
                <a:effectLst/>
                <a:latin typeface="Manrope"/>
              </a:rPr>
              <a:t>SELECT THE ARROW NEXT TO THE NEW BUTTON (EARLIER VERSIONS OF WINDOW).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6E41FE"/>
              </a:buClr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6E41FE"/>
                </a:solidFill>
                <a:effectLst/>
                <a:latin typeface="Manrope"/>
              </a:rPr>
              <a:t>SELECT THE KIND OF SNIP YOU WANT.</a:t>
            </a:r>
            <a:endParaRPr lang="en-US" sz="1800" dirty="0">
              <a:solidFill>
                <a:srgbClr val="6E41FE"/>
              </a:solidFill>
              <a:latin typeface="Manrope"/>
            </a:endParaRP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6E41FE"/>
              </a:buClr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6E41FE"/>
                </a:solidFill>
                <a:effectLst/>
                <a:latin typeface="Manrope"/>
              </a:rPr>
              <a:t>SELECT THE AREA OF THE SCREEN CAPTURE THAT YOU WANT TO CAPTURE.</a:t>
            </a:r>
            <a:endParaRPr lang="es-AR" sz="1800" dirty="0">
              <a:solidFill>
                <a:srgbClr val="6E41FE"/>
              </a:solidFill>
              <a:latin typeface="Manrope"/>
            </a:endParaRPr>
          </a:p>
        </p:txBody>
      </p:sp>
    </p:spTree>
    <p:extLst>
      <p:ext uri="{BB962C8B-B14F-4D97-AF65-F5344CB8AC3E}">
        <p14:creationId xmlns:p14="http://schemas.microsoft.com/office/powerpoint/2010/main" val="1671846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1"/>
          <p:cNvSpPr txBox="1">
            <a:spLocks noGrp="1"/>
          </p:cNvSpPr>
          <p:nvPr>
            <p:ph type="title"/>
          </p:nvPr>
        </p:nvSpPr>
        <p:spPr>
          <a:xfrm>
            <a:off x="1782450" y="3350281"/>
            <a:ext cx="5579100" cy="122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4000" dirty="0"/>
              <a:t>LET´S PRACTICE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0B619DE-B483-38D5-833C-895D3BB8BAE3}"/>
              </a:ext>
            </a:extLst>
          </p:cNvPr>
          <p:cNvSpPr txBox="1"/>
          <p:nvPr/>
        </p:nvSpPr>
        <p:spPr>
          <a:xfrm>
            <a:off x="892969" y="126742"/>
            <a:ext cx="735806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0" fontAlgn="base"/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Manrope"/>
              </a:rPr>
              <a:t>Bing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. Two months after </a:t>
            </a:r>
            <a:r>
              <a:rPr lang="en-US" sz="2000" b="0" i="0" u="none" strike="noStrike" dirty="0" err="1">
                <a:solidFill>
                  <a:srgbClr val="000000"/>
                </a:solidFill>
                <a:effectLst/>
                <a:latin typeface="Manrope"/>
              </a:rPr>
              <a:t>ChatGPT’s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 debut, Microsoft, </a:t>
            </a:r>
            <a:r>
              <a:rPr lang="en-US" sz="2000" b="0" i="0" u="none" strike="noStrike" dirty="0" err="1">
                <a:solidFill>
                  <a:srgbClr val="000000"/>
                </a:solidFill>
                <a:effectLst/>
                <a:latin typeface="Manrope"/>
              </a:rPr>
              <a:t>OpenAI’s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 primary investor and partner, add</a:t>
            </a:r>
            <a:r>
              <a:rPr lang="en-US" sz="2000" i="0" u="none" strike="noStrike" dirty="0">
                <a:solidFill>
                  <a:srgbClr val="000000"/>
                </a:solidFill>
                <a:effectLst/>
                <a:latin typeface="Manrope"/>
              </a:rPr>
              <a:t>ed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 a similar chatbot, capable of having open-ended text conversations on virtually any topic, </a:t>
            </a:r>
            <a:r>
              <a:rPr lang="en-US" sz="2000" b="0" i="0" u="sng" strike="noStrike" dirty="0">
                <a:solidFill>
                  <a:srgbClr val="000000"/>
                </a:solidFill>
                <a:effectLst/>
                <a:latin typeface="Manrope"/>
              </a:rPr>
              <a:t>to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 its Bing internet search engine. But it was the bot’s occasionally inaccurate, misleading and weird responses that drew much of the attention after its release.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Manrope"/>
              </a:rPr>
              <a:t> </a:t>
            </a:r>
          </a:p>
          <a:p>
            <a:pPr algn="just" rtl="0" fontAlgn="base"/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Manrope"/>
              </a:rPr>
              <a:t>Bard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. Google’s chatbot, called Bard, </a:t>
            </a:r>
            <a:r>
              <a:rPr lang="en-US" sz="2000" b="0" i="0" u="sng" strike="noStrike" dirty="0">
                <a:solidFill>
                  <a:srgbClr val="000000"/>
                </a:solidFill>
                <a:effectLst/>
                <a:latin typeface="Manrope"/>
              </a:rPr>
              <a:t>was released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 in March </a:t>
            </a:r>
            <a:r>
              <a:rPr lang="en-US" sz="2000" b="0" i="0" u="sng" strike="noStrike" dirty="0">
                <a:solidFill>
                  <a:srgbClr val="000000"/>
                </a:solidFill>
                <a:effectLst/>
                <a:latin typeface="Manrope"/>
              </a:rPr>
              <a:t>to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 a limited number of users in the United States and Britain. Originally conceived as a creative tool designed to draft emails and poems, it can generate ideas, write blog posts and answer questions with facts or opinions.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Manrope"/>
              </a:rPr>
              <a:t> </a:t>
            </a:r>
          </a:p>
          <a:p>
            <a:pPr algn="just" rtl="0" fontAlgn="base"/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Manrope"/>
              </a:rPr>
              <a:t>Ernie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. The search giant Baidu unveiled China’s first major rival </a:t>
            </a:r>
            <a:r>
              <a:rPr lang="en-US" sz="2000" b="0" i="0" u="sng" strike="noStrike" dirty="0">
                <a:solidFill>
                  <a:srgbClr val="000000"/>
                </a:solidFill>
                <a:effectLst/>
                <a:latin typeface="Manrope"/>
              </a:rPr>
              <a:t>to </a:t>
            </a:r>
            <a:r>
              <a:rPr lang="en-US" sz="2000" b="0" i="0" u="none" strike="noStrike" dirty="0" err="1">
                <a:solidFill>
                  <a:srgbClr val="000000"/>
                </a:solidFill>
                <a:effectLst/>
                <a:latin typeface="Manrope"/>
              </a:rPr>
              <a:t>ChatGPT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 in March. The debut of Ernie, short for Enhanced Representation through Knowledge Integration, turned out </a:t>
            </a:r>
            <a:r>
              <a:rPr lang="en-US" sz="2000" b="0" i="0" u="sng" strike="noStrike" dirty="0">
                <a:solidFill>
                  <a:srgbClr val="000000"/>
                </a:solidFill>
                <a:effectLst/>
                <a:latin typeface="Manrope"/>
              </a:rPr>
              <a:t>to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 be a flop after a promised “live” demonstration of the bot </a:t>
            </a:r>
            <a:r>
              <a:rPr lang="en-US" sz="2000" b="0" i="0" u="sng" strike="noStrike" dirty="0">
                <a:solidFill>
                  <a:srgbClr val="000000"/>
                </a:solidFill>
                <a:effectLst/>
                <a:latin typeface="Manrope"/>
              </a:rPr>
              <a:t>was revealed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to </a:t>
            </a:r>
            <a:r>
              <a:rPr lang="en-US" sz="2000" b="0" i="0" u="sng" strike="noStrike" dirty="0">
                <a:solidFill>
                  <a:srgbClr val="000000"/>
                </a:solidFill>
                <a:effectLst/>
                <a:latin typeface="Manrope"/>
              </a:rPr>
              <a:t>have been recorded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Manrope"/>
              </a:rPr>
              <a:t>.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Manrope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217827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921" y="-314874"/>
            <a:ext cx="4436924" cy="44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>
            <a:spLocks noGrp="1"/>
          </p:cNvSpPr>
          <p:nvPr>
            <p:ph type="title"/>
          </p:nvPr>
        </p:nvSpPr>
        <p:spPr>
          <a:xfrm>
            <a:off x="286700" y="2113458"/>
            <a:ext cx="4759861" cy="13242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BEGIN!</a:t>
            </a:r>
            <a:endParaRPr dirty="0"/>
          </a:p>
        </p:txBody>
      </p:sp>
      <p:pic>
        <p:nvPicPr>
          <p:cNvPr id="277" name="Google Shape;277;p4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3222" r="31360"/>
          <a:stretch/>
        </p:blipFill>
        <p:spPr>
          <a:xfrm flipH="1">
            <a:off x="4871700" y="0"/>
            <a:ext cx="4272300" cy="5143500"/>
          </a:xfrm>
          <a:prstGeom prst="round1Rect">
            <a:avLst>
              <a:gd name="adj" fmla="val 50000"/>
            </a:avLst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9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2424600" y="284644"/>
            <a:ext cx="473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PASSIVE VOICE</a:t>
            </a:r>
            <a:endParaRPr sz="4000" dirty="0">
              <a:solidFill>
                <a:schemeClr val="dk2"/>
              </a:solidFill>
            </a:endParaRPr>
          </a:p>
        </p:txBody>
      </p:sp>
      <p:sp>
        <p:nvSpPr>
          <p:cNvPr id="294" name="Google Shape;294;p44"/>
          <p:cNvSpPr txBox="1">
            <a:spLocks noGrp="1"/>
          </p:cNvSpPr>
          <p:nvPr>
            <p:ph type="subTitle" idx="1"/>
          </p:nvPr>
        </p:nvSpPr>
        <p:spPr>
          <a:xfrm>
            <a:off x="638497" y="1567264"/>
            <a:ext cx="7867002" cy="8370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800" i="1" dirty="0">
                <a:solidFill>
                  <a:srgbClr val="E69138"/>
                </a:solidFill>
              </a:rPr>
              <a:t>The </a:t>
            </a:r>
            <a:r>
              <a:rPr lang="es-MX" sz="2800" i="1" dirty="0" err="1">
                <a:solidFill>
                  <a:srgbClr val="E69138"/>
                </a:solidFill>
              </a:rPr>
              <a:t>instructions</a:t>
            </a:r>
            <a:r>
              <a:rPr lang="es-MX" sz="2800" i="1" dirty="0">
                <a:solidFill>
                  <a:srgbClr val="E69138"/>
                </a:solidFill>
              </a:rPr>
              <a:t> </a:t>
            </a:r>
            <a:r>
              <a:rPr lang="es-MX" sz="2800" b="1" i="1" dirty="0" err="1">
                <a:solidFill>
                  <a:srgbClr val="E69138"/>
                </a:solidFill>
              </a:rPr>
              <a:t>were</a:t>
            </a:r>
            <a:r>
              <a:rPr lang="es-MX" sz="2800" b="1" i="1" dirty="0">
                <a:solidFill>
                  <a:srgbClr val="E69138"/>
                </a:solidFill>
              </a:rPr>
              <a:t> </a:t>
            </a:r>
            <a:r>
              <a:rPr lang="es-MX" sz="2800" b="1" i="1" dirty="0" err="1">
                <a:solidFill>
                  <a:srgbClr val="E69138"/>
                </a:solidFill>
              </a:rPr>
              <a:t>given</a:t>
            </a:r>
            <a:r>
              <a:rPr lang="es-MX" sz="2800" b="1" i="1" dirty="0">
                <a:solidFill>
                  <a:srgbClr val="E69138"/>
                </a:solidFill>
              </a:rPr>
              <a:t> </a:t>
            </a:r>
            <a:r>
              <a:rPr lang="es-MX" sz="2800" i="1" dirty="0" err="1">
                <a:solidFill>
                  <a:srgbClr val="E69138"/>
                </a:solidFill>
              </a:rPr>
              <a:t>yesterday</a:t>
            </a:r>
            <a:r>
              <a:rPr lang="es-MX" sz="2800" i="1" dirty="0">
                <a:solidFill>
                  <a:srgbClr val="E69138"/>
                </a:solidFill>
              </a:rPr>
              <a:t> </a:t>
            </a:r>
            <a:r>
              <a:rPr lang="es-MX" sz="2800" i="1" dirty="0" err="1">
                <a:solidFill>
                  <a:srgbClr val="E69138"/>
                </a:solidFill>
              </a:rPr>
              <a:t>morning</a:t>
            </a:r>
            <a:r>
              <a:rPr lang="es-MX" sz="2800" i="1" dirty="0">
                <a:solidFill>
                  <a:srgbClr val="E69138"/>
                </a:solidFill>
              </a:rPr>
              <a:t>. </a:t>
            </a: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AA023C0-C66C-7550-9A1D-314C617B8839}"/>
              </a:ext>
            </a:extLst>
          </p:cNvPr>
          <p:cNvSpPr txBox="1"/>
          <p:nvPr/>
        </p:nvSpPr>
        <p:spPr>
          <a:xfrm>
            <a:off x="988185" y="2567731"/>
            <a:ext cx="7167626" cy="1287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50000"/>
              </a:lnSpc>
            </a:pPr>
            <a:r>
              <a:rPr lang="en-US" sz="1800" dirty="0"/>
              <a:t>ES UNA CONSTRUCCION VERBAL, EN LA CUAL EL </a:t>
            </a:r>
            <a:r>
              <a:rPr lang="en-US" sz="1800" b="1" dirty="0"/>
              <a:t>SUJETO</a:t>
            </a:r>
            <a:r>
              <a:rPr lang="en-US" sz="1800" dirty="0"/>
              <a:t> SE ENCUENTRA COMO </a:t>
            </a:r>
            <a:r>
              <a:rPr lang="en-US" sz="1800" b="1" dirty="0"/>
              <a:t>PASIVO</a:t>
            </a:r>
            <a:r>
              <a:rPr lang="en-US" sz="1800" dirty="0"/>
              <a:t>, Y TODA LA </a:t>
            </a:r>
          </a:p>
          <a:p>
            <a:pPr marL="0" indent="0" algn="ctr">
              <a:lnSpc>
                <a:spcPct val="150000"/>
              </a:lnSpc>
            </a:pPr>
            <a:r>
              <a:rPr lang="en-US" sz="1800" b="1" dirty="0"/>
              <a:t>ATENCION ESTA CENTRADA EN EL OBJETO.</a:t>
            </a:r>
          </a:p>
        </p:txBody>
      </p:sp>
    </p:spTree>
    <p:extLst>
      <p:ext uri="{BB962C8B-B14F-4D97-AF65-F5344CB8AC3E}">
        <p14:creationId xmlns:p14="http://schemas.microsoft.com/office/powerpoint/2010/main" val="484444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9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4"/>
          <p:cNvSpPr txBox="1">
            <a:spLocks noGrp="1"/>
          </p:cNvSpPr>
          <p:nvPr>
            <p:ph type="subTitle" idx="1"/>
          </p:nvPr>
        </p:nvSpPr>
        <p:spPr>
          <a:xfrm>
            <a:off x="775504" y="1004810"/>
            <a:ext cx="6286673" cy="882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3600" b="1" dirty="0">
                <a:solidFill>
                  <a:srgbClr val="B6F294"/>
                </a:solidFill>
              </a:rPr>
              <a:t>BE + PASADO PARTICIPIO</a:t>
            </a: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AA023C0-C66C-7550-9A1D-314C617B8839}"/>
              </a:ext>
            </a:extLst>
          </p:cNvPr>
          <p:cNvSpPr txBox="1"/>
          <p:nvPr/>
        </p:nvSpPr>
        <p:spPr>
          <a:xfrm>
            <a:off x="865204" y="1815925"/>
            <a:ext cx="63921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/>
            <a:r>
              <a:rPr lang="en-US" sz="1800" dirty="0">
                <a:latin typeface="Manrope"/>
              </a:rPr>
              <a:t>THE INSTRUCTIONS </a:t>
            </a:r>
            <a:r>
              <a:rPr lang="en-US" sz="1800" b="1" dirty="0">
                <a:latin typeface="Manrope"/>
              </a:rPr>
              <a:t>ARE GIVEN </a:t>
            </a:r>
            <a:r>
              <a:rPr lang="en-US" sz="1800" dirty="0">
                <a:latin typeface="Manrope"/>
              </a:rPr>
              <a:t>IN ADVANCE.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C96A981-BD9D-2005-D0D4-D7ACA3429514}"/>
              </a:ext>
            </a:extLst>
          </p:cNvPr>
          <p:cNvSpPr txBox="1"/>
          <p:nvPr/>
        </p:nvSpPr>
        <p:spPr>
          <a:xfrm>
            <a:off x="865203" y="2246804"/>
            <a:ext cx="69477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/>
            <a:r>
              <a:rPr lang="en-US" sz="1800" dirty="0">
                <a:latin typeface="Manrope"/>
              </a:rPr>
              <a:t>IN THE PAST, SOFTWARE </a:t>
            </a:r>
            <a:r>
              <a:rPr lang="en-US" sz="1800" b="1" dirty="0">
                <a:latin typeface="Manrope"/>
              </a:rPr>
              <a:t>WAS</a:t>
            </a:r>
            <a:r>
              <a:rPr lang="en-US" sz="1800" dirty="0">
                <a:latin typeface="Manrope"/>
              </a:rPr>
              <a:t> TYPICALLY </a:t>
            </a:r>
            <a:r>
              <a:rPr lang="en-US" sz="1800" b="1" dirty="0">
                <a:latin typeface="Manrope"/>
              </a:rPr>
              <a:t>DEVELOPED</a:t>
            </a:r>
            <a:r>
              <a:rPr lang="en-US" sz="1800" dirty="0">
                <a:latin typeface="Manrope"/>
              </a:rPr>
              <a:t>…</a:t>
            </a:r>
          </a:p>
        </p:txBody>
      </p:sp>
      <p:sp>
        <p:nvSpPr>
          <p:cNvPr id="11" name="Google Shape;294;p44">
            <a:extLst>
              <a:ext uri="{FF2B5EF4-FFF2-40B4-BE49-F238E27FC236}">
                <a16:creationId xmlns:a16="http://schemas.microsoft.com/office/drawing/2014/main" id="{C5426422-C50C-6C66-46C5-ECB09623F9AE}"/>
              </a:ext>
            </a:extLst>
          </p:cNvPr>
          <p:cNvSpPr txBox="1">
            <a:spLocks/>
          </p:cNvSpPr>
          <p:nvPr/>
        </p:nvSpPr>
        <p:spPr>
          <a:xfrm>
            <a:off x="775504" y="2555349"/>
            <a:ext cx="7322477" cy="778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6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s-MX" sz="3600" b="1" dirty="0">
                <a:solidFill>
                  <a:srgbClr val="B6F294"/>
                </a:solidFill>
              </a:rPr>
              <a:t>BE + PASADO PARTICIPIO + BY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46D6C54-C7C2-8A6A-EB35-A0D5AC27A3E7}"/>
              </a:ext>
            </a:extLst>
          </p:cNvPr>
          <p:cNvSpPr txBox="1"/>
          <p:nvPr/>
        </p:nvSpPr>
        <p:spPr>
          <a:xfrm>
            <a:off x="865204" y="3334175"/>
            <a:ext cx="7619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/>
            <a:r>
              <a:rPr lang="en-US" sz="1800" dirty="0">
                <a:latin typeface="Manrope"/>
              </a:rPr>
              <a:t>THE NEW PROGRAM </a:t>
            </a:r>
            <a:r>
              <a:rPr lang="en-US" sz="1800" b="1" dirty="0">
                <a:latin typeface="Manrope"/>
              </a:rPr>
              <a:t>IS CREATED</a:t>
            </a:r>
            <a:r>
              <a:rPr lang="en-US" sz="1800" dirty="0">
                <a:latin typeface="Manrope"/>
              </a:rPr>
              <a:t> </a:t>
            </a:r>
            <a:r>
              <a:rPr lang="en-US" sz="1800" b="1" u="sng" dirty="0">
                <a:latin typeface="Manrope"/>
              </a:rPr>
              <a:t>BY</a:t>
            </a:r>
            <a:r>
              <a:rPr lang="en-US" sz="1800" dirty="0">
                <a:latin typeface="Manrope"/>
              </a:rPr>
              <a:t> THE MANAGEMENT TEAM. 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A205953-56C2-A775-7290-1D7D856C5104}"/>
              </a:ext>
            </a:extLst>
          </p:cNvPr>
          <p:cNvSpPr txBox="1"/>
          <p:nvPr/>
        </p:nvSpPr>
        <p:spPr>
          <a:xfrm>
            <a:off x="865204" y="3769358"/>
            <a:ext cx="7619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/>
            <a:r>
              <a:rPr lang="en-US" sz="1800" b="0" i="0" dirty="0">
                <a:solidFill>
                  <a:schemeClr val="bg2"/>
                </a:solidFill>
                <a:effectLst/>
                <a:latin typeface="Manrope"/>
              </a:rPr>
              <a:t>BOTH FRENCH AND ENGLISH </a:t>
            </a:r>
            <a:r>
              <a:rPr lang="en-US" sz="1800" b="1" i="0" dirty="0">
                <a:solidFill>
                  <a:schemeClr val="bg2"/>
                </a:solidFill>
                <a:effectLst/>
                <a:latin typeface="Manrope"/>
              </a:rPr>
              <a:t>ARE SPOKEN</a:t>
            </a:r>
            <a:r>
              <a:rPr lang="en-US" sz="1800" b="0" i="0" dirty="0">
                <a:solidFill>
                  <a:schemeClr val="bg2"/>
                </a:solidFill>
                <a:effectLst/>
                <a:latin typeface="Manrope"/>
              </a:rPr>
              <a:t> IN CANADA </a:t>
            </a:r>
            <a:r>
              <a:rPr lang="en-US" sz="1800" b="1" i="1" u="sng" dirty="0">
                <a:solidFill>
                  <a:schemeClr val="bg2"/>
                </a:solidFill>
                <a:effectLst/>
                <a:latin typeface="Manrope"/>
              </a:rPr>
              <a:t>BY</a:t>
            </a:r>
            <a:r>
              <a:rPr lang="en-US" sz="1800" b="0" i="1" dirty="0">
                <a:solidFill>
                  <a:schemeClr val="bg2"/>
                </a:solidFill>
                <a:effectLst/>
                <a:latin typeface="Manrope"/>
              </a:rPr>
              <a:t> THE </a:t>
            </a:r>
            <a:r>
              <a:rPr lang="en-US" sz="1800" b="0" dirty="0">
                <a:solidFill>
                  <a:schemeClr val="bg2"/>
                </a:solidFill>
                <a:effectLst/>
                <a:latin typeface="Manrope"/>
              </a:rPr>
              <a:t>POPULACE</a:t>
            </a:r>
            <a:r>
              <a:rPr lang="en-US" sz="1800" b="0" i="1" dirty="0">
                <a:solidFill>
                  <a:schemeClr val="bg2"/>
                </a:solidFill>
                <a:effectLst/>
                <a:latin typeface="Manrope"/>
              </a:rPr>
              <a:t>.</a:t>
            </a:r>
            <a:endParaRPr lang="en-US" sz="1800" dirty="0">
              <a:solidFill>
                <a:schemeClr val="bg2"/>
              </a:solidFill>
              <a:latin typeface="Manrope"/>
            </a:endParaRPr>
          </a:p>
        </p:txBody>
      </p:sp>
      <p:pic>
        <p:nvPicPr>
          <p:cNvPr id="1026" name="Picture 2" descr="What is software and types of software with examples?">
            <a:extLst>
              <a:ext uri="{FF2B5EF4-FFF2-40B4-BE49-F238E27FC236}">
                <a16:creationId xmlns:a16="http://schemas.microsoft.com/office/drawing/2014/main" id="{225DF9B0-7E62-B0E5-1CAB-B87B3A2C1B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648" y="1140952"/>
            <a:ext cx="1426667" cy="9511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9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4"/>
          <p:cNvSpPr txBox="1">
            <a:spLocks noGrp="1"/>
          </p:cNvSpPr>
          <p:nvPr>
            <p:ph type="subTitle" idx="1"/>
          </p:nvPr>
        </p:nvSpPr>
        <p:spPr>
          <a:xfrm>
            <a:off x="865204" y="268631"/>
            <a:ext cx="4980355" cy="882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3600" b="1" dirty="0">
                <a:solidFill>
                  <a:srgbClr val="B6F294"/>
                </a:solidFill>
              </a:rPr>
              <a:t>HOW TO TRANSLATE…</a:t>
            </a: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AA023C0-C66C-7550-9A1D-314C617B8839}"/>
              </a:ext>
            </a:extLst>
          </p:cNvPr>
          <p:cNvSpPr txBox="1"/>
          <p:nvPr/>
        </p:nvSpPr>
        <p:spPr>
          <a:xfrm>
            <a:off x="865204" y="1239985"/>
            <a:ext cx="6134581" cy="3193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sz="18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SI NO ESTA LA EL COMPLEMENTO AGENTE, TRADUCIREMOS COMO “</a:t>
            </a:r>
            <a:r>
              <a:rPr lang="es-ES" sz="1800" b="1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SE</a:t>
            </a:r>
            <a:r>
              <a:rPr lang="es-ES" sz="18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en-US" sz="1600" i="1" dirty="0">
                <a:solidFill>
                  <a:srgbClr val="6E41FE"/>
                </a:solidFill>
                <a:latin typeface="Manrope"/>
              </a:rPr>
              <a:t>THE INSTRUCTIONS </a:t>
            </a:r>
            <a:r>
              <a:rPr lang="en-US" sz="1600" b="1" i="1" dirty="0">
                <a:solidFill>
                  <a:srgbClr val="6E41FE"/>
                </a:solidFill>
                <a:latin typeface="Manrope"/>
              </a:rPr>
              <a:t>ARE GIVEN </a:t>
            </a:r>
            <a:r>
              <a:rPr lang="en-US" sz="1600" i="1" dirty="0">
                <a:solidFill>
                  <a:srgbClr val="6E41FE"/>
                </a:solidFill>
                <a:latin typeface="Manrope"/>
              </a:rPr>
              <a:t>IN ADVANCE.</a:t>
            </a:r>
          </a:p>
          <a:p>
            <a:pPr>
              <a:lnSpc>
                <a:spcPct val="150000"/>
              </a:lnSpc>
            </a:pPr>
            <a:r>
              <a:rPr lang="en-US" sz="1600" i="1" dirty="0">
                <a:solidFill>
                  <a:srgbClr val="6E41FE"/>
                </a:solidFill>
                <a:latin typeface="Manrope"/>
              </a:rPr>
              <a:t>LAS INSTRUCCIONES </a:t>
            </a:r>
            <a:r>
              <a:rPr lang="en-US" sz="1600" b="1" i="1" dirty="0">
                <a:solidFill>
                  <a:srgbClr val="6E41FE"/>
                </a:solidFill>
                <a:latin typeface="Manrope"/>
              </a:rPr>
              <a:t>SE</a:t>
            </a:r>
            <a:r>
              <a:rPr lang="en-US" sz="1600" i="1" dirty="0">
                <a:solidFill>
                  <a:srgbClr val="6E41FE"/>
                </a:solidFill>
                <a:latin typeface="Manrope"/>
              </a:rPr>
              <a:t> </a:t>
            </a:r>
            <a:r>
              <a:rPr lang="en-US" sz="1600" b="1" i="1" dirty="0">
                <a:solidFill>
                  <a:srgbClr val="6E41FE"/>
                </a:solidFill>
                <a:latin typeface="Manrope"/>
              </a:rPr>
              <a:t>DIERON</a:t>
            </a:r>
            <a:r>
              <a:rPr lang="en-US" sz="1600" i="1" dirty="0">
                <a:solidFill>
                  <a:srgbClr val="6E41FE"/>
                </a:solidFill>
                <a:latin typeface="Manrope"/>
              </a:rPr>
              <a:t> POR ADELANTADO.</a:t>
            </a:r>
          </a:p>
          <a:p>
            <a:pPr>
              <a:lnSpc>
                <a:spcPct val="150000"/>
              </a:lnSpc>
            </a:pPr>
            <a:r>
              <a:rPr lang="en-US" sz="1800" i="1" dirty="0">
                <a:latin typeface="Manrope"/>
              </a:rPr>
              <a:t>SI ESTA PRESENTE EL COMPLEMENTO AGENTE, TRADUCIREMOS DE MANERA LITERAL.</a:t>
            </a:r>
          </a:p>
          <a:p>
            <a:pPr>
              <a:lnSpc>
                <a:spcPct val="150000"/>
              </a:lnSpc>
            </a:pPr>
            <a:r>
              <a:rPr lang="en-US" sz="1600" i="1" dirty="0">
                <a:solidFill>
                  <a:srgbClr val="6E41FE"/>
                </a:solidFill>
                <a:latin typeface="Manrope"/>
              </a:rPr>
              <a:t>THE NEW PROGRAM </a:t>
            </a:r>
            <a:r>
              <a:rPr lang="en-US" sz="1600" b="1" i="1" dirty="0">
                <a:solidFill>
                  <a:srgbClr val="6E41FE"/>
                </a:solidFill>
                <a:latin typeface="Manrope"/>
              </a:rPr>
              <a:t>IS CREATED</a:t>
            </a:r>
            <a:r>
              <a:rPr lang="en-US" sz="1600" i="1" dirty="0">
                <a:solidFill>
                  <a:srgbClr val="6E41FE"/>
                </a:solidFill>
                <a:latin typeface="Manrope"/>
              </a:rPr>
              <a:t> </a:t>
            </a:r>
            <a:r>
              <a:rPr lang="en-US" sz="1600" b="1" i="1" u="sng" dirty="0">
                <a:solidFill>
                  <a:srgbClr val="6E41FE"/>
                </a:solidFill>
                <a:latin typeface="Manrope"/>
              </a:rPr>
              <a:t>BY</a:t>
            </a:r>
            <a:r>
              <a:rPr lang="en-US" sz="1600" i="1" dirty="0">
                <a:solidFill>
                  <a:srgbClr val="6E41FE"/>
                </a:solidFill>
                <a:latin typeface="Manrope"/>
              </a:rPr>
              <a:t> THE MANAGEMENT TEAM.</a:t>
            </a:r>
          </a:p>
          <a:p>
            <a:pPr>
              <a:lnSpc>
                <a:spcPct val="150000"/>
              </a:lnSpc>
            </a:pPr>
            <a:r>
              <a:rPr lang="en-US" sz="1600" i="1" dirty="0">
                <a:solidFill>
                  <a:srgbClr val="6E41FE"/>
                </a:solidFill>
                <a:latin typeface="Manrope"/>
              </a:rPr>
              <a:t>EL NUEVO PROGRAMA </a:t>
            </a:r>
            <a:r>
              <a:rPr lang="en-US" sz="1600" b="1" i="1" dirty="0">
                <a:solidFill>
                  <a:srgbClr val="6E41FE"/>
                </a:solidFill>
                <a:latin typeface="Manrope"/>
              </a:rPr>
              <a:t>ES CREADO POR </a:t>
            </a:r>
            <a:r>
              <a:rPr lang="en-US" sz="1600" i="1" dirty="0">
                <a:solidFill>
                  <a:srgbClr val="6E41FE"/>
                </a:solidFill>
                <a:latin typeface="Manrope"/>
              </a:rPr>
              <a:t>EL EQUIPO DE </a:t>
            </a:r>
            <a:r>
              <a:rPr lang="es-MX" sz="1600" i="1" dirty="0">
                <a:solidFill>
                  <a:srgbClr val="6E41FE"/>
                </a:solidFill>
                <a:latin typeface="Manrope"/>
              </a:rPr>
              <a:t>GESTIÓN.</a:t>
            </a:r>
            <a:endParaRPr lang="en-US" sz="1600" i="1" dirty="0">
              <a:solidFill>
                <a:srgbClr val="6E41FE"/>
              </a:solidFill>
              <a:latin typeface="Manrope"/>
            </a:endParaRPr>
          </a:p>
        </p:txBody>
      </p:sp>
    </p:spTree>
    <p:extLst>
      <p:ext uri="{BB962C8B-B14F-4D97-AF65-F5344CB8AC3E}">
        <p14:creationId xmlns:p14="http://schemas.microsoft.com/office/powerpoint/2010/main" val="1585504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9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4"/>
          <p:cNvSpPr txBox="1">
            <a:spLocks noGrp="1"/>
          </p:cNvSpPr>
          <p:nvPr>
            <p:ph type="subTitle" idx="1"/>
          </p:nvPr>
        </p:nvSpPr>
        <p:spPr>
          <a:xfrm>
            <a:off x="865204" y="183473"/>
            <a:ext cx="4980355" cy="882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3600" b="1" dirty="0">
                <a:solidFill>
                  <a:srgbClr val="B6F294"/>
                </a:solidFill>
              </a:rPr>
              <a:t>SOME EXAMPLES…</a:t>
            </a: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AA023C0-C66C-7550-9A1D-314C617B8839}"/>
              </a:ext>
            </a:extLst>
          </p:cNvPr>
          <p:cNvSpPr txBox="1"/>
          <p:nvPr/>
        </p:nvSpPr>
        <p:spPr>
          <a:xfrm>
            <a:off x="324091" y="1066365"/>
            <a:ext cx="881990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000" i="1" dirty="0" err="1">
                <a:effectLst/>
                <a:latin typeface="Manrope"/>
                <a:ea typeface="Arial" panose="020B0604020202020204" pitchFamily="34" charset="0"/>
              </a:rPr>
              <a:t>This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i="1" dirty="0" err="1">
                <a:effectLst/>
                <a:latin typeface="Manrope"/>
                <a:ea typeface="Arial" panose="020B0604020202020204" pitchFamily="34" charset="0"/>
              </a:rPr>
              <a:t>document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b="1" i="1" dirty="0" err="1">
                <a:effectLst/>
                <a:latin typeface="Manrope"/>
                <a:ea typeface="Arial" panose="020B0604020202020204" pitchFamily="34" charset="0"/>
              </a:rPr>
              <a:t>is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i="1" dirty="0" err="1">
                <a:effectLst/>
                <a:latin typeface="Manrope"/>
                <a:ea typeface="Arial" panose="020B0604020202020204" pitchFamily="34" charset="0"/>
              </a:rPr>
              <a:t>primarily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b="1" i="1" dirty="0" err="1">
                <a:effectLst/>
                <a:latin typeface="Manrope"/>
                <a:ea typeface="Arial" panose="020B0604020202020204" pitchFamily="34" charset="0"/>
              </a:rPr>
              <a:t>intended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i="1" dirty="0" err="1"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b="1" i="1" dirty="0">
                <a:effectLst/>
                <a:latin typeface="Manrope"/>
                <a:ea typeface="Arial" panose="020B0604020202020204" pitchFamily="34" charset="0"/>
              </a:rPr>
              <a:t>be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b="1" i="1" dirty="0" err="1">
                <a:effectLst/>
                <a:latin typeface="Manrope"/>
                <a:ea typeface="Arial" panose="020B0604020202020204" pitchFamily="34" charset="0"/>
              </a:rPr>
              <a:t>proposed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i="1" dirty="0" err="1"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a </a:t>
            </a:r>
            <a:r>
              <a:rPr lang="es-ES" sz="2000" i="1" dirty="0" err="1">
                <a:effectLst/>
                <a:latin typeface="Manrope"/>
                <a:ea typeface="Arial" panose="020B0604020202020204" pitchFamily="34" charset="0"/>
              </a:rPr>
              <a:t>customer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i="1" dirty="0" err="1">
                <a:effectLst/>
                <a:latin typeface="Manrope"/>
                <a:ea typeface="Arial" panose="020B0604020202020204" pitchFamily="34" charset="0"/>
              </a:rPr>
              <a:t>for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i="1" dirty="0" err="1">
                <a:effectLst/>
                <a:latin typeface="Manrope"/>
                <a:ea typeface="Arial" panose="020B0604020202020204" pitchFamily="34" charset="0"/>
              </a:rPr>
              <a:t>its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i="1" dirty="0" err="1">
                <a:effectLst/>
                <a:latin typeface="Manrope"/>
                <a:ea typeface="Arial" panose="020B0604020202020204" pitchFamily="34" charset="0"/>
              </a:rPr>
              <a:t>approval</a:t>
            </a:r>
            <a:r>
              <a:rPr lang="es-ES" sz="2000" i="1" dirty="0">
                <a:effectLst/>
                <a:latin typeface="Manrope"/>
                <a:ea typeface="Arial" panose="020B0604020202020204" pitchFamily="34" charset="0"/>
              </a:rPr>
              <a:t>. </a:t>
            </a:r>
            <a:endParaRPr lang="es-ES" sz="2000" i="1" dirty="0">
              <a:solidFill>
                <a:srgbClr val="171717"/>
              </a:solidFill>
              <a:effectLst/>
              <a:latin typeface="Manrope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000" i="1" dirty="0">
                <a:solidFill>
                  <a:srgbClr val="171717"/>
                </a:solidFill>
                <a:effectLst/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… </a:t>
            </a:r>
            <a:r>
              <a:rPr lang="es-ES" sz="2000" i="1" dirty="0" err="1">
                <a:solidFill>
                  <a:srgbClr val="171717"/>
                </a:solidFill>
                <a:effectLst/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computers</a:t>
            </a:r>
            <a:r>
              <a:rPr lang="es-ES" sz="2000" i="1" dirty="0">
                <a:solidFill>
                  <a:srgbClr val="171717"/>
                </a:solidFill>
                <a:effectLst/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000" b="1" i="1" dirty="0">
                <a:solidFill>
                  <a:srgbClr val="171717"/>
                </a:solidFill>
                <a:effectLst/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are </a:t>
            </a:r>
            <a:r>
              <a:rPr lang="es-ES" sz="2000" b="1" i="1" dirty="0" err="1">
                <a:solidFill>
                  <a:srgbClr val="171717"/>
                </a:solidFill>
                <a:effectLst/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classified</a:t>
            </a:r>
            <a:r>
              <a:rPr lang="es-ES" sz="2000" b="1" i="1" dirty="0">
                <a:solidFill>
                  <a:srgbClr val="171717"/>
                </a:solidFill>
                <a:effectLst/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effectLst/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into</a:t>
            </a:r>
            <a:r>
              <a:rPr lang="es-ES" sz="2000" i="1" dirty="0">
                <a:solidFill>
                  <a:srgbClr val="171717"/>
                </a:solidFill>
                <a:effectLst/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effectLst/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supercomputers</a:t>
            </a:r>
            <a:r>
              <a:rPr lang="es-ES" sz="2000" i="1" dirty="0">
                <a:solidFill>
                  <a:srgbClr val="171717"/>
                </a:solidFill>
                <a:effectLst/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, mainframes…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 final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processed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information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000" b="1" i="1" u="sng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can</a:t>
            </a:r>
            <a:r>
              <a:rPr lang="es-ES" sz="2000" b="1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 be </a:t>
            </a:r>
            <a:r>
              <a:rPr lang="es-ES" sz="2000" b="1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stored</a:t>
            </a:r>
            <a:r>
              <a:rPr lang="es-ES" sz="2000" b="1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on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hard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cs typeface="Verdana" panose="020B0604030504040204" pitchFamily="34" charset="0"/>
              </a:rPr>
              <a:t> disks.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Both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,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the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web portal and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the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mobile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application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b="1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will</a:t>
            </a:r>
            <a:r>
              <a:rPr lang="es-ES" sz="2000" b="1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be </a:t>
            </a:r>
            <a:r>
              <a:rPr lang="es-ES" sz="2000" b="1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constrained</a:t>
            </a:r>
            <a:r>
              <a:rPr lang="es-ES" sz="2000" b="1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b="1" i="1" u="sng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by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the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capacity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of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the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database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…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it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b="1" i="1" u="sng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may</a:t>
            </a:r>
            <a:r>
              <a:rPr lang="es-ES" sz="2000" b="1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be </a:t>
            </a:r>
            <a:r>
              <a:rPr lang="es-ES" sz="2000" b="1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forced</a:t>
            </a:r>
            <a:r>
              <a:rPr lang="es-ES" sz="2000" b="1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to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queue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incoming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requests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…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…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an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increasing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focus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b="1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is</a:t>
            </a:r>
            <a:r>
              <a:rPr lang="es-ES" sz="2000" b="1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b="1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being</a:t>
            </a:r>
            <a:r>
              <a:rPr lang="es-ES" sz="2000" b="1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placed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on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 </a:t>
            </a:r>
            <a:r>
              <a:rPr lang="es-ES" sz="2000" i="1" dirty="0" err="1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understanding</a:t>
            </a:r>
            <a:r>
              <a:rPr lang="es-E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</a:rPr>
              <a:t>…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sym typeface="Lexend"/>
              </a:rPr>
              <a:t>…only if its stage-entry criteria </a:t>
            </a:r>
            <a:r>
              <a:rPr lang="en-US" sz="2000" b="1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sym typeface="Lexend"/>
              </a:rPr>
              <a:t>have been fulfilled</a:t>
            </a:r>
            <a:r>
              <a:rPr lang="en-US" sz="2000" i="1" dirty="0">
                <a:solidFill>
                  <a:srgbClr val="171717"/>
                </a:solidFill>
                <a:latin typeface="Manrope"/>
                <a:ea typeface="Verdana" panose="020B0604030504040204" pitchFamily="34" charset="0"/>
                <a:sym typeface="Lexend"/>
              </a:rPr>
              <a:t>.</a:t>
            </a:r>
            <a:endParaRPr lang="es-ES" sz="1800" i="1" dirty="0">
              <a:solidFill>
                <a:srgbClr val="171717"/>
              </a:solidFill>
              <a:latin typeface="Manrope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752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8"/>
          <p:cNvSpPr txBox="1">
            <a:spLocks noGrp="1"/>
          </p:cNvSpPr>
          <p:nvPr>
            <p:ph type="title"/>
          </p:nvPr>
        </p:nvSpPr>
        <p:spPr>
          <a:xfrm>
            <a:off x="719999" y="8964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6E41FE"/>
                </a:solidFill>
              </a:rPr>
              <a:t>LET’S PLAY</a:t>
            </a:r>
            <a:endParaRPr sz="4400" dirty="0">
              <a:solidFill>
                <a:srgbClr val="6E41FE"/>
              </a:solidFill>
            </a:endParaRPr>
          </a:p>
        </p:txBody>
      </p:sp>
      <p:pic>
        <p:nvPicPr>
          <p:cNvPr id="356" name="Google Shape;35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666862" y="-1536649"/>
            <a:ext cx="3551750" cy="352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897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12798BA0-C446-86B3-7746-3CD259489288}"/>
              </a:ext>
            </a:extLst>
          </p:cNvPr>
          <p:cNvSpPr/>
          <p:nvPr/>
        </p:nvSpPr>
        <p:spPr>
          <a:xfrm>
            <a:off x="3061503" y="2287791"/>
            <a:ext cx="2766349" cy="144509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7" name="Triángulo isósceles 26">
            <a:hlinkClick r:id="rId5"/>
            <a:extLst>
              <a:ext uri="{FF2B5EF4-FFF2-40B4-BE49-F238E27FC236}">
                <a16:creationId xmlns:a16="http://schemas.microsoft.com/office/drawing/2014/main" id="{8EECF5F1-0AF3-B910-42CB-5588BC38B02F}"/>
              </a:ext>
            </a:extLst>
          </p:cNvPr>
          <p:cNvSpPr/>
          <p:nvPr/>
        </p:nvSpPr>
        <p:spPr>
          <a:xfrm rot="5400000">
            <a:off x="4178459" y="2600521"/>
            <a:ext cx="787079" cy="819632"/>
          </a:xfrm>
          <a:prstGeom prst="triangle">
            <a:avLst/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2" name="Triángulo isósceles 1">
            <a:hlinkClick r:id="rId5"/>
            <a:extLst>
              <a:ext uri="{FF2B5EF4-FFF2-40B4-BE49-F238E27FC236}">
                <a16:creationId xmlns:a16="http://schemas.microsoft.com/office/drawing/2014/main" id="{B8C88383-3FB8-ED80-1F0B-65E2963C86A3}"/>
              </a:ext>
            </a:extLst>
          </p:cNvPr>
          <p:cNvSpPr/>
          <p:nvPr/>
        </p:nvSpPr>
        <p:spPr>
          <a:xfrm rot="5400000">
            <a:off x="4178459" y="2600522"/>
            <a:ext cx="787079" cy="819632"/>
          </a:xfrm>
          <a:prstGeom prst="triangle">
            <a:avLst/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760317" y="-552106"/>
            <a:ext cx="3094551" cy="28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3889094" y="247270"/>
            <a:ext cx="1108601" cy="766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TO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94" name="Google Shape;294;p44"/>
          <p:cNvSpPr txBox="1">
            <a:spLocks noGrp="1"/>
          </p:cNvSpPr>
          <p:nvPr>
            <p:ph type="subTitle" idx="1"/>
          </p:nvPr>
        </p:nvSpPr>
        <p:spPr>
          <a:xfrm>
            <a:off x="775504" y="1890582"/>
            <a:ext cx="2818300" cy="22481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>
                <a:solidFill>
                  <a:schemeClr val="tx1"/>
                </a:solidFill>
              </a:rPr>
              <a:t>TO + SUSTANTIVO</a:t>
            </a: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THE CINEMA</a:t>
            </a: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THE BOY</a:t>
            </a: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THE COMPUTER</a:t>
            </a: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b="1" dirty="0">
                <a:solidFill>
                  <a:srgbClr val="6E41FE"/>
                </a:solidFill>
              </a:rPr>
              <a:t>LO TRADUCIMOS COMO A/AL</a:t>
            </a:r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672" y="4604000"/>
            <a:ext cx="379401" cy="4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94;p44">
            <a:extLst>
              <a:ext uri="{FF2B5EF4-FFF2-40B4-BE49-F238E27FC236}">
                <a16:creationId xmlns:a16="http://schemas.microsoft.com/office/drawing/2014/main" id="{586A0C87-DB8F-2501-5422-3750F51EAC43}"/>
              </a:ext>
            </a:extLst>
          </p:cNvPr>
          <p:cNvSpPr txBox="1">
            <a:spLocks/>
          </p:cNvSpPr>
          <p:nvPr/>
        </p:nvSpPr>
        <p:spPr>
          <a:xfrm>
            <a:off x="775504" y="1004810"/>
            <a:ext cx="2818300" cy="766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6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s-MX" sz="3600" b="1" dirty="0">
                <a:solidFill>
                  <a:srgbClr val="B6F294"/>
                </a:solidFill>
              </a:rPr>
              <a:t>PREPOSITION</a:t>
            </a:r>
          </a:p>
        </p:txBody>
      </p:sp>
      <p:sp>
        <p:nvSpPr>
          <p:cNvPr id="3" name="Google Shape;294;p44">
            <a:extLst>
              <a:ext uri="{FF2B5EF4-FFF2-40B4-BE49-F238E27FC236}">
                <a16:creationId xmlns:a16="http://schemas.microsoft.com/office/drawing/2014/main" id="{3590EC3F-5F2B-A191-FBC4-6E94670DEF8F}"/>
              </a:ext>
            </a:extLst>
          </p:cNvPr>
          <p:cNvSpPr txBox="1">
            <a:spLocks/>
          </p:cNvSpPr>
          <p:nvPr/>
        </p:nvSpPr>
        <p:spPr>
          <a:xfrm>
            <a:off x="4997695" y="1004810"/>
            <a:ext cx="2213333" cy="766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6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>
              <a:lnSpc>
                <a:spcPct val="115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s-MX" sz="3600" b="1" dirty="0">
                <a:solidFill>
                  <a:srgbClr val="B6F294"/>
                </a:solidFill>
              </a:rPr>
              <a:t>INFINITIVE</a:t>
            </a:r>
          </a:p>
        </p:txBody>
      </p:sp>
      <p:sp>
        <p:nvSpPr>
          <p:cNvPr id="6" name="Google Shape;294;p44">
            <a:extLst>
              <a:ext uri="{FF2B5EF4-FFF2-40B4-BE49-F238E27FC236}">
                <a16:creationId xmlns:a16="http://schemas.microsoft.com/office/drawing/2014/main" id="{16B5C924-64B4-101D-E154-EF8FA4BFFE71}"/>
              </a:ext>
            </a:extLst>
          </p:cNvPr>
          <p:cNvSpPr txBox="1">
            <a:spLocks/>
          </p:cNvSpPr>
          <p:nvPr/>
        </p:nvSpPr>
        <p:spPr>
          <a:xfrm>
            <a:off x="4782800" y="1890582"/>
            <a:ext cx="3203732" cy="2248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6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000" b="1" dirty="0">
                <a:solidFill>
                  <a:schemeClr val="tx1"/>
                </a:solidFill>
              </a:rPr>
              <a:t>TO + VERBO EN INFINITIVO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CREATE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ELABORATE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i="1" dirty="0">
                <a:solidFill>
                  <a:srgbClr val="6E41FE"/>
                </a:solidFill>
              </a:rPr>
              <a:t>TO USE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b="1" dirty="0">
                <a:solidFill>
                  <a:srgbClr val="6E41FE"/>
                </a:solidFill>
              </a:rPr>
              <a:t>LO TRADUCIMOS COMO PARA/A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b="1" dirty="0">
                <a:solidFill>
                  <a:srgbClr val="6E41FE"/>
                </a:solidFill>
              </a:rPr>
              <a:t>O SOLO EL INFINITIVO.</a:t>
            </a:r>
          </a:p>
        </p:txBody>
      </p:sp>
    </p:spTree>
    <p:extLst>
      <p:ext uri="{BB962C8B-B14F-4D97-AF65-F5344CB8AC3E}">
        <p14:creationId xmlns:p14="http://schemas.microsoft.com/office/powerpoint/2010/main" val="1658257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73"/>
          <p:cNvSpPr txBox="1">
            <a:spLocks noGrp="1"/>
          </p:cNvSpPr>
          <p:nvPr>
            <p:ph type="title"/>
          </p:nvPr>
        </p:nvSpPr>
        <p:spPr>
          <a:xfrm>
            <a:off x="720000" y="248255"/>
            <a:ext cx="452333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tx2"/>
                </a:solidFill>
              </a:rPr>
              <a:t>LET’S SEE A TEXT</a:t>
            </a:r>
            <a:endParaRPr sz="3600" dirty="0">
              <a:solidFill>
                <a:schemeClr val="tx2"/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0B619DE-B483-38D5-833C-895D3BB8BAE3}"/>
              </a:ext>
            </a:extLst>
          </p:cNvPr>
          <p:cNvSpPr txBox="1"/>
          <p:nvPr/>
        </p:nvSpPr>
        <p:spPr>
          <a:xfrm>
            <a:off x="892969" y="955705"/>
            <a:ext cx="735806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At IBM,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work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is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more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than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a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job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-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it's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a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calling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: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build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.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design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.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code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.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consult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.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think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along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with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clients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and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sell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.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make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markets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.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invent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.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collaborate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.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Not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just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do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something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better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,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but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attempt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things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you've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never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thought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possible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. Are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you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ready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lead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in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this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new era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of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technology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and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solve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some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of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the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world's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most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challenging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problems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?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If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so,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lets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talk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.</a:t>
            </a:r>
            <a:endParaRPr lang="es-AR" sz="2000" dirty="0">
              <a:effectLst/>
              <a:latin typeface="Manrope"/>
              <a:ea typeface="Arial" panose="020B0604020202020204" pitchFamily="34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IBM’s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Tech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Re-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Entry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program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is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looking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for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talented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technical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professionals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who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are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looking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restart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their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technical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careers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after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an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absence</a:t>
            </a:r>
            <a:r>
              <a:rPr lang="es-ES" sz="2000" dirty="0"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from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the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workforce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of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12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months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or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more.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This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paid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apprenticeship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will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enable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you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work</a:t>
            </a:r>
            <a:r>
              <a:rPr lang="es-ES" sz="2000" dirty="0">
                <a:solidFill>
                  <a:srgbClr val="E69138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on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projects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that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match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your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expertise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,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interests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, and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abilities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and </a:t>
            </a:r>
            <a:r>
              <a:rPr lang="es-ES" sz="2000" dirty="0" err="1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could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 lead </a:t>
            </a:r>
            <a:r>
              <a:rPr lang="es-ES" sz="2000" dirty="0" err="1">
                <a:solidFill>
                  <a:srgbClr val="6E41FE"/>
                </a:solidFill>
                <a:effectLst/>
                <a:latin typeface="Manrope"/>
                <a:ea typeface="Arial" panose="020B0604020202020204" pitchFamily="34" charset="0"/>
              </a:rPr>
              <a:t>to</a:t>
            </a:r>
            <a:r>
              <a:rPr lang="es-ES" sz="2000" dirty="0">
                <a:solidFill>
                  <a:srgbClr val="6E41FE"/>
                </a:solidFill>
                <a:effectLst/>
                <a:latin typeface="Manrope"/>
                <a:ea typeface="Arial" panose="020B0604020202020204" pitchFamily="34" charset="0"/>
              </a:rPr>
              <a:t> full-time </a:t>
            </a:r>
            <a:r>
              <a:rPr lang="es-ES" sz="2000" dirty="0" err="1">
                <a:solidFill>
                  <a:srgbClr val="6E41FE"/>
                </a:solidFill>
                <a:effectLst/>
                <a:latin typeface="Manrope"/>
                <a:ea typeface="Arial" panose="020B0604020202020204" pitchFamily="34" charset="0"/>
              </a:rPr>
              <a:t>employment</a:t>
            </a:r>
            <a:r>
              <a:rPr lang="es-ES" sz="2000" dirty="0">
                <a:solidFill>
                  <a:srgbClr val="000000"/>
                </a:solidFill>
                <a:effectLst/>
                <a:latin typeface="Manrope"/>
                <a:ea typeface="Arial" panose="020B0604020202020204" pitchFamily="34" charset="0"/>
              </a:rPr>
              <a:t>.</a:t>
            </a:r>
            <a:endParaRPr lang="es-AR" sz="2000" dirty="0">
              <a:effectLst/>
              <a:latin typeface="Manrope"/>
              <a:ea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igh School Coexistence Days by Slidesgo">
  <a:themeElements>
    <a:clrScheme name="Simple Light">
      <a:dk1>
        <a:srgbClr val="6E41FE"/>
      </a:dk1>
      <a:lt1>
        <a:srgbClr val="F9F5F4"/>
      </a:lt1>
      <a:dk2>
        <a:srgbClr val="181818"/>
      </a:dk2>
      <a:lt2>
        <a:srgbClr val="B6F294"/>
      </a:lt2>
      <a:accent1>
        <a:srgbClr val="73A0F6"/>
      </a:accent1>
      <a:accent2>
        <a:srgbClr val="E2DED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E41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872</TotalTime>
  <Words>703</Words>
  <Application>Microsoft Office PowerPoint</Application>
  <PresentationFormat>Presentación en pantalla (16:9)</PresentationFormat>
  <Paragraphs>60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Nunito Light</vt:lpstr>
      <vt:lpstr>Manrope</vt:lpstr>
      <vt:lpstr>Lexend</vt:lpstr>
      <vt:lpstr>Bebas Neue</vt:lpstr>
      <vt:lpstr>Arial</vt:lpstr>
      <vt:lpstr>High School Coexistence Days by Slidesgo</vt:lpstr>
      <vt:lpstr>Ingles Aplicado  a las TIC´s</vt:lpstr>
      <vt:lpstr>LET’S BEGIN!</vt:lpstr>
      <vt:lpstr>PASSIVE VOICE</vt:lpstr>
      <vt:lpstr>Presentación de PowerPoint</vt:lpstr>
      <vt:lpstr>Presentación de PowerPoint</vt:lpstr>
      <vt:lpstr>Presentación de PowerPoint</vt:lpstr>
      <vt:lpstr>LET’S PLAY</vt:lpstr>
      <vt:lpstr>TO</vt:lpstr>
      <vt:lpstr>LET’S SEE A TEXT</vt:lpstr>
      <vt:lpstr>SENTENCES STARTING  WITH A VERB</vt:lpstr>
      <vt:lpstr>LET’S SEE…</vt:lpstr>
      <vt:lpstr>LET´S PRACTICE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School Coexistence Days</dc:title>
  <dc:creator>Tomas Mendez</dc:creator>
  <cp:lastModifiedBy>María Laura Figueroa Franceschini</cp:lastModifiedBy>
  <cp:revision>15</cp:revision>
  <dcterms:modified xsi:type="dcterms:W3CDTF">2023-06-21T12:22:59Z</dcterms:modified>
</cp:coreProperties>
</file>